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1"/>
  </p:notesMasterIdLst>
  <p:sldIdLst>
    <p:sldId id="359" r:id="rId2"/>
    <p:sldId id="366" r:id="rId3"/>
    <p:sldId id="321" r:id="rId4"/>
    <p:sldId id="312" r:id="rId5"/>
    <p:sldId id="311" r:id="rId6"/>
    <p:sldId id="362" r:id="rId7"/>
    <p:sldId id="299" r:id="rId8"/>
    <p:sldId id="325" r:id="rId9"/>
    <p:sldId id="305" r:id="rId10"/>
    <p:sldId id="361" r:id="rId11"/>
    <p:sldId id="360" r:id="rId12"/>
    <p:sldId id="298" r:id="rId13"/>
    <p:sldId id="345" r:id="rId14"/>
    <p:sldId id="346" r:id="rId15"/>
    <p:sldId id="258" r:id="rId16"/>
    <p:sldId id="363" r:id="rId17"/>
    <p:sldId id="329" r:id="rId18"/>
    <p:sldId id="364" r:id="rId19"/>
    <p:sldId id="337" r:id="rId20"/>
    <p:sldId id="301" r:id="rId21"/>
    <p:sldId id="302" r:id="rId22"/>
    <p:sldId id="300" r:id="rId23"/>
    <p:sldId id="365" r:id="rId24"/>
    <p:sldId id="324" r:id="rId25"/>
    <p:sldId id="322" r:id="rId26"/>
    <p:sldId id="303" r:id="rId27"/>
    <p:sldId id="304" r:id="rId28"/>
    <p:sldId id="357" r:id="rId29"/>
    <p:sldId id="315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3797"/>
    <a:srgbClr val="131EF9"/>
    <a:srgbClr val="3388B7"/>
    <a:srgbClr val="307EAA"/>
    <a:srgbClr val="278E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>
    <p:restoredLeft sz="15651" autoAdjust="0"/>
    <p:restoredTop sz="94617" autoAdjust="0"/>
  </p:normalViewPr>
  <p:slideViewPr>
    <p:cSldViewPr>
      <p:cViewPr varScale="1">
        <p:scale>
          <a:sx n="97" d="100"/>
          <a:sy n="97" d="100"/>
        </p:scale>
        <p:origin x="-160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A31088-E815-484B-B235-D67BF1E53B5F}" type="datetimeFigureOut">
              <a:rPr lang="en-US" smtClean="0"/>
              <a:t>9/22/17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EA2AFE-14FD-AA42-B5BC-709811A89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546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A2AFE-14FD-AA42-B5BC-709811A8920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8466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A2AFE-14FD-AA42-B5BC-709811A8920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846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A2AFE-14FD-AA42-B5BC-709811A8920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846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A2AFE-14FD-AA42-B5BC-709811A8920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846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A2AFE-14FD-AA42-B5BC-709811A8920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846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A2AFE-14FD-AA42-B5BC-709811A8920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8466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A2AFE-14FD-AA42-B5BC-709811A8920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8466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A2AFE-14FD-AA42-B5BC-709811A8920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8466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A2AFE-14FD-AA42-B5BC-709811A8920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8466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A2AFE-14FD-AA42-B5BC-709811A8920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846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39A19-BFCF-4262-B2AF-3ADA6FB26DCD}" type="datetimeFigureOut">
              <a:rPr lang="en-US" smtClean="0"/>
              <a:t>9/22/17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5E641-16E5-4E08-9AE9-449ECD62C7CD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39A19-BFCF-4262-B2AF-3ADA6FB26DCD}" type="datetimeFigureOut">
              <a:rPr lang="en-US" smtClean="0"/>
              <a:t>9/22/17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5E641-16E5-4E08-9AE9-449ECD62C7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39A19-BFCF-4262-B2AF-3ADA6FB26DCD}" type="datetimeFigureOut">
              <a:rPr lang="en-US" smtClean="0"/>
              <a:t>9/22/17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5E641-16E5-4E08-9AE9-449ECD62C7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39A19-BFCF-4262-B2AF-3ADA6FB26DCD}" type="datetimeFigureOut">
              <a:rPr lang="en-US" smtClean="0"/>
              <a:t>9/22/17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5E641-16E5-4E08-9AE9-449ECD62C7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39A19-BFCF-4262-B2AF-3ADA6FB26DCD}" type="datetimeFigureOut">
              <a:rPr lang="en-US" smtClean="0"/>
              <a:t>9/22/17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5E641-16E5-4E08-9AE9-449ECD62C7C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39A19-BFCF-4262-B2AF-3ADA6FB26DCD}" type="datetimeFigureOut">
              <a:rPr lang="en-US" smtClean="0"/>
              <a:t>9/22/17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5E641-16E5-4E08-9AE9-449ECD62C7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39A19-BFCF-4262-B2AF-3ADA6FB26DCD}" type="datetimeFigureOut">
              <a:rPr lang="en-US" smtClean="0"/>
              <a:t>9/22/17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5E641-16E5-4E08-9AE9-449ECD62C7CD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39A19-BFCF-4262-B2AF-3ADA6FB26DCD}" type="datetimeFigureOut">
              <a:rPr lang="en-US" smtClean="0"/>
              <a:t>9/22/17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5E641-16E5-4E08-9AE9-449ECD62C7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39A19-BFCF-4262-B2AF-3ADA6FB26DCD}" type="datetimeFigureOut">
              <a:rPr lang="en-US" smtClean="0"/>
              <a:t>9/22/17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5E641-16E5-4E08-9AE9-449ECD62C7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39A19-BFCF-4262-B2AF-3ADA6FB26DCD}" type="datetimeFigureOut">
              <a:rPr lang="en-US" smtClean="0"/>
              <a:t>9/22/17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5E641-16E5-4E08-9AE9-449ECD62C7C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39A19-BFCF-4262-B2AF-3ADA6FB26DCD}" type="datetimeFigureOut">
              <a:rPr lang="en-US" smtClean="0"/>
              <a:t>9/22/17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5E641-16E5-4E08-9AE9-449ECD62C7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89039A19-BFCF-4262-B2AF-3ADA6FB26DCD}" type="datetimeFigureOut">
              <a:rPr lang="en-US" smtClean="0"/>
              <a:t>9/22/17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F3D5E641-16E5-4E08-9AE9-449ECD62C7C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jpg"/><Relationship Id="rId5" Type="http://schemas.openxmlformats.org/officeDocument/2006/relationships/image" Target="../media/image15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gif"/><Relationship Id="rId3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Relationship Id="rId3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400" y="609600"/>
            <a:ext cx="7841673" cy="5486400"/>
          </a:xfrm>
          <a:prstGeom prst="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aramond"/>
              <a:cs typeface="Garamond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25575"/>
            <a:ext cx="7772400" cy="1470025"/>
          </a:xfrm>
        </p:spPr>
        <p:txBody>
          <a:bodyPr>
            <a:noAutofit/>
          </a:bodyPr>
          <a:lstStyle/>
          <a:p>
            <a:pPr algn="ctr"/>
            <a:r>
              <a:rPr lang="en-US" sz="7200" cap="none" dirty="0" smtClean="0">
                <a:solidFill>
                  <a:schemeClr val="bg1"/>
                </a:solidFill>
                <a:latin typeface="Garamond" panose="02020404030301010803" pitchFamily="18" charset="0"/>
              </a:rPr>
              <a:t>  </a:t>
            </a:r>
            <a:r>
              <a:rPr lang="en-US" sz="7200" cap="none" dirty="0" err="1" smtClean="0">
                <a:solidFill>
                  <a:schemeClr val="bg1"/>
                </a:solidFill>
                <a:latin typeface="Garamond" panose="02020404030301010803" pitchFamily="18" charset="0"/>
              </a:rPr>
              <a:t>Blockchain</a:t>
            </a:r>
            <a:r>
              <a:rPr lang="en-US" sz="7200" cap="none" dirty="0" smtClean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n-US" sz="7200" cap="none" dirty="0">
                <a:solidFill>
                  <a:schemeClr val="bg1"/>
                </a:solidFill>
                <a:latin typeface="Garamond" panose="02020404030301010803" pitchFamily="18" charset="0"/>
              </a:rPr>
              <a:t>&amp; </a:t>
            </a:r>
            <a:r>
              <a:rPr lang="en-US" sz="7200" cap="none" dirty="0" err="1">
                <a:solidFill>
                  <a:schemeClr val="bg1"/>
                </a:solidFill>
                <a:latin typeface="Garamond" panose="02020404030301010803" pitchFamily="18" charset="0"/>
              </a:rPr>
              <a:t>Cryptocurrencies</a:t>
            </a:r>
            <a:endParaRPr lang="en-US" sz="7200" cap="none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1273" y="3390900"/>
            <a:ext cx="7315200" cy="952500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>
                <a:solidFill>
                  <a:srgbClr val="FFFF00"/>
                </a:solidFill>
                <a:latin typeface="Garamond" panose="02020404030301010803" pitchFamily="18" charset="0"/>
              </a:rPr>
              <a:t>What About You?</a:t>
            </a:r>
            <a:endParaRPr lang="en-US" sz="4400" dirty="0">
              <a:solidFill>
                <a:srgbClr val="FFFF00"/>
              </a:solidFill>
              <a:latin typeface="Garamond" panose="020204040303010108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34060" y="4267200"/>
            <a:ext cx="369062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Catherine Austin </a:t>
            </a:r>
            <a:r>
              <a:rPr lang="en-US" sz="3200" dirty="0" err="1" smtClean="0">
                <a:solidFill>
                  <a:schemeClr val="bg1"/>
                </a:solidFill>
                <a:latin typeface="Garamond" panose="02020404030301010803" pitchFamily="18" charset="0"/>
              </a:rPr>
              <a:t>Fitts</a:t>
            </a:r>
            <a:endParaRPr lang="en-US" sz="3200" dirty="0" smtClean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The Solari Report</a:t>
            </a:r>
            <a:endParaRPr lang="en-US" sz="32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8999" y="5379109"/>
            <a:ext cx="27815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Garamond" panose="02020404030301010803" pitchFamily="18" charset="0"/>
              </a:rPr>
              <a:t>Nexus Conference</a:t>
            </a:r>
            <a:endParaRPr lang="en-US" sz="2800" dirty="0">
              <a:solidFill>
                <a:schemeClr val="tx2">
                  <a:lumMod val="40000"/>
                  <a:lumOff val="60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676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257" y="381000"/>
            <a:ext cx="8229600" cy="914400"/>
          </a:xfrm>
        </p:spPr>
        <p:txBody>
          <a:bodyPr>
            <a:normAutofit/>
          </a:bodyPr>
          <a:lstStyle/>
          <a:p>
            <a:pPr algn="ctr"/>
            <a:r>
              <a:rPr lang="en-US" b="1" i="1" dirty="0" smtClean="0">
                <a:solidFill>
                  <a:srgbClr val="193797"/>
                </a:solidFill>
                <a:latin typeface="Garamond" panose="02020404030301010803" pitchFamily="18" charset="0"/>
              </a:rPr>
              <a:t>Basel, BIS &amp; Bitcoin</a:t>
            </a:r>
            <a:endParaRPr lang="en-US" b="1" i="1" dirty="0">
              <a:solidFill>
                <a:srgbClr val="193797"/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Picture 2" descr="Basel_-_Bank_für_internationalen_Zahlungsausgleich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220" y="1153479"/>
            <a:ext cx="4987560" cy="5704521"/>
          </a:xfrm>
          <a:prstGeom prst="rect">
            <a:avLst/>
          </a:prstGeom>
        </p:spPr>
      </p:pic>
      <p:pic>
        <p:nvPicPr>
          <p:cNvPr id="4" name="Picture 3" descr="Screen Shot 2014-06-25 at 4.04.5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5715000"/>
            <a:ext cx="8763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685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i="1" dirty="0" smtClean="0">
                <a:latin typeface="Garamond"/>
                <a:cs typeface="Garamond"/>
              </a:rPr>
              <a:t>Corporate Economy – Powered with Government Rules and Debt</a:t>
            </a:r>
            <a:endParaRPr lang="en-US" b="1" i="1" dirty="0">
              <a:latin typeface="Garamond"/>
              <a:cs typeface="Garamond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2" y="1624806"/>
            <a:ext cx="7572375" cy="4476750"/>
          </a:xfrm>
        </p:spPr>
      </p:pic>
      <p:sp>
        <p:nvSpPr>
          <p:cNvPr id="6" name="TextBox 5"/>
          <p:cNvSpPr txBox="1"/>
          <p:nvPr/>
        </p:nvSpPr>
        <p:spPr>
          <a:xfrm>
            <a:off x="3657600" y="6369455"/>
            <a:ext cx="16866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Chart: Fortune Magazine</a:t>
            </a:r>
            <a:endParaRPr lang="en-US" sz="1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904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05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b="1" i="1" dirty="0" smtClean="0">
                <a:solidFill>
                  <a:srgbClr val="193797"/>
                </a:solidFill>
                <a:latin typeface="Garamond" panose="02020404030301010803" pitchFamily="18" charset="0"/>
              </a:rPr>
              <a:t>The Missing </a:t>
            </a:r>
            <a:r>
              <a:rPr lang="en-US" sz="3600" b="1" i="1" dirty="0" smtClean="0">
                <a:solidFill>
                  <a:srgbClr val="193797"/>
                </a:solidFill>
                <a:latin typeface="Garamond" panose="02020404030301010803" pitchFamily="18" charset="0"/>
              </a:rPr>
              <a:t>Money – Now $19 Trillion +</a:t>
            </a:r>
            <a:endParaRPr lang="en-US" sz="3600" b="1" i="1" dirty="0">
              <a:solidFill>
                <a:schemeClr val="tx2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018" y="1600200"/>
            <a:ext cx="5571963" cy="4525963"/>
          </a:xfrm>
        </p:spPr>
      </p:pic>
      <p:pic>
        <p:nvPicPr>
          <p:cNvPr id="3" name="ssp_TotalVidsq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" y="990600"/>
            <a:ext cx="7670800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85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i="1" dirty="0" smtClean="0">
                <a:latin typeface="Garamond"/>
                <a:cs typeface="Garamond"/>
              </a:rPr>
              <a:t>The Financial Coup d’ Etat: 1995-</a:t>
            </a:r>
            <a:r>
              <a:rPr lang="en-US" i="1" dirty="0" smtClean="0">
                <a:latin typeface="Garamond"/>
                <a:cs typeface="Garamond"/>
              </a:rPr>
              <a:t>2017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i="1" dirty="0" smtClean="0">
                <a:latin typeface="Garamond"/>
                <a:cs typeface="Garamond"/>
              </a:rPr>
              <a:t>~The stories grow ever more creative~</a:t>
            </a:r>
            <a:endParaRPr lang="en-US" sz="3600" i="1" dirty="0">
              <a:latin typeface="Garamond"/>
              <a:cs typeface="Garamond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-14041" r="-14041"/>
          <a:stretch>
            <a:fillRect/>
          </a:stretch>
        </p:blipFill>
        <p:spPr>
          <a:xfrm>
            <a:off x="237066" y="1600200"/>
            <a:ext cx="8229600" cy="4876800"/>
          </a:xfrm>
        </p:spPr>
      </p:pic>
      <p:pic>
        <p:nvPicPr>
          <p:cNvPr id="5" name="Picture 4" descr="Screen Shot 2014-06-25 at 4.04.5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5715000"/>
            <a:ext cx="8763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36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077" y="0"/>
            <a:ext cx="5299845" cy="6858000"/>
          </a:xfrm>
          <a:prstGeom prst="rect">
            <a:avLst/>
          </a:prstGeom>
        </p:spPr>
      </p:pic>
      <p:pic>
        <p:nvPicPr>
          <p:cNvPr id="3" name="Picture 2" descr="Screen Shot 2014-06-25 at 4.04.5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5715000"/>
            <a:ext cx="8763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453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257" y="381000"/>
            <a:ext cx="8229600" cy="914400"/>
          </a:xfrm>
        </p:spPr>
        <p:txBody>
          <a:bodyPr>
            <a:normAutofit/>
          </a:bodyPr>
          <a:lstStyle/>
          <a:p>
            <a:pPr algn="ctr"/>
            <a:r>
              <a:rPr lang="en-US" b="1" i="1" dirty="0" smtClean="0">
                <a:solidFill>
                  <a:srgbClr val="193797"/>
                </a:solidFill>
                <a:latin typeface="Garamond" panose="02020404030301010803" pitchFamily="18" charset="0"/>
              </a:rPr>
              <a:t>Individual and Property Rights </a:t>
            </a:r>
            <a:endParaRPr lang="en-US" b="1" i="1" dirty="0">
              <a:solidFill>
                <a:srgbClr val="193797"/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Picture 3" descr="Solari_2Q_Wrap_cover_final-sm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339" y="1290841"/>
            <a:ext cx="4279323" cy="5537947"/>
          </a:xfrm>
          <a:prstGeom prst="rect">
            <a:avLst/>
          </a:prstGeom>
        </p:spPr>
      </p:pic>
      <p:pic>
        <p:nvPicPr>
          <p:cNvPr id="5" name="Picture 4" descr="Screen Shot 2014-06-25 at 4.04.5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5715000"/>
            <a:ext cx="8763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670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Garamond"/>
                <a:cs typeface="Garamond"/>
              </a:rPr>
              <a:t>It’s Cool to Implode the Government! Or</a:t>
            </a:r>
            <a:r>
              <a:rPr lang="is-IS" dirty="0" smtClean="0">
                <a:latin typeface="Garamond"/>
                <a:cs typeface="Garamond"/>
              </a:rPr>
              <a:t>…</a:t>
            </a:r>
            <a:r>
              <a:rPr lang="is-IS" sz="3100" dirty="0" smtClean="0">
                <a:latin typeface="Garamond"/>
                <a:cs typeface="Garamond"/>
              </a:rPr>
              <a:t>What does abrogating millions of contracts look like?</a:t>
            </a:r>
            <a:endParaRPr lang="en-US" sz="3100" dirty="0">
              <a:latin typeface="Garamond"/>
              <a:cs typeface="Garamon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Military pensions</a:t>
            </a:r>
          </a:p>
          <a:p>
            <a:pPr marL="0" indent="0">
              <a:buNone/>
            </a:pPr>
            <a:r>
              <a:rPr lang="en-US" dirty="0" smtClean="0"/>
              <a:t>Government pensions</a:t>
            </a:r>
          </a:p>
          <a:p>
            <a:pPr marL="0" indent="0">
              <a:buNone/>
            </a:pPr>
            <a:r>
              <a:rPr lang="en-US" dirty="0" smtClean="0"/>
              <a:t>Corporate pension insurance</a:t>
            </a:r>
          </a:p>
          <a:p>
            <a:pPr marL="0" indent="0">
              <a:buNone/>
            </a:pPr>
            <a:r>
              <a:rPr lang="en-US" dirty="0" smtClean="0"/>
              <a:t>Social security</a:t>
            </a:r>
          </a:p>
          <a:p>
            <a:pPr marL="0" indent="0">
              <a:buNone/>
            </a:pPr>
            <a:r>
              <a:rPr lang="en-US" dirty="0" smtClean="0"/>
              <a:t>Social security disability</a:t>
            </a:r>
          </a:p>
          <a:p>
            <a:pPr marL="0" indent="0">
              <a:buNone/>
            </a:pPr>
            <a:r>
              <a:rPr lang="en-US" dirty="0" smtClean="0"/>
              <a:t>Deposit insurance</a:t>
            </a:r>
          </a:p>
          <a:p>
            <a:pPr marL="0" indent="0">
              <a:buNone/>
            </a:pPr>
            <a:r>
              <a:rPr lang="en-US" dirty="0" smtClean="0"/>
              <a:t>Flood insurance</a:t>
            </a:r>
          </a:p>
          <a:p>
            <a:pPr marL="0" indent="0">
              <a:buNone/>
            </a:pPr>
            <a:r>
              <a:rPr lang="en-US" dirty="0" smtClean="0"/>
              <a:t>Mortgage insurance</a:t>
            </a:r>
          </a:p>
          <a:p>
            <a:pPr marL="0" indent="0">
              <a:buNone/>
            </a:pPr>
            <a:r>
              <a:rPr lang="en-US" dirty="0" smtClean="0"/>
              <a:t>Food stamps</a:t>
            </a:r>
          </a:p>
          <a:p>
            <a:pPr marL="0" indent="0">
              <a:buNone/>
            </a:pPr>
            <a:r>
              <a:rPr lang="en-US" dirty="0" smtClean="0"/>
              <a:t>Housing subsidies</a:t>
            </a:r>
          </a:p>
          <a:p>
            <a:pPr marL="0" indent="0">
              <a:buNone/>
            </a:pPr>
            <a:r>
              <a:rPr lang="en-US" dirty="0" smtClean="0"/>
              <a:t>Up to 50% or more in US counties</a:t>
            </a:r>
            <a:r>
              <a:rPr lang="is-IS" dirty="0" smtClean="0"/>
              <a:t>…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Screen Shot 2014-06-25 at 4.04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5715000"/>
            <a:ext cx="8763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1256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651" y="0"/>
            <a:ext cx="8229600" cy="1905000"/>
          </a:xfrm>
        </p:spPr>
        <p:txBody>
          <a:bodyPr>
            <a:normAutofit/>
          </a:bodyPr>
          <a:lstStyle/>
          <a:p>
            <a:pPr algn="ctr"/>
            <a:r>
              <a:rPr lang="en-US" sz="4800" b="1" i="1" dirty="0" err="1" smtClean="0">
                <a:latin typeface="Garamond" panose="02020404030301010803" pitchFamily="18" charset="0"/>
              </a:rPr>
              <a:t>Cryptocurrencies</a:t>
            </a:r>
            <a:r>
              <a:rPr lang="en-US" sz="4800" b="1" i="1" dirty="0" smtClean="0">
                <a:latin typeface="Garamond" panose="02020404030301010803" pitchFamily="18" charset="0"/>
              </a:rPr>
              <a:t>: Do I Participate?</a:t>
            </a:r>
            <a:endParaRPr lang="en-US" sz="4800" b="1" i="1" dirty="0">
              <a:latin typeface="Garamond" panose="02020404030301010803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12" y="1356296"/>
            <a:ext cx="7569488" cy="5196904"/>
          </a:xfrm>
        </p:spPr>
      </p:pic>
      <p:pic>
        <p:nvPicPr>
          <p:cNvPr id="5" name="Picture 4" descr="Screen Shot 2014-06-25 at 4.04.5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5715000"/>
            <a:ext cx="8763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02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i="1" dirty="0" err="1" smtClean="0">
                <a:latin typeface="Garamond"/>
                <a:cs typeface="Garamond"/>
              </a:rPr>
              <a:t>Cryptocurrencies</a:t>
            </a:r>
            <a:r>
              <a:rPr lang="en-US" b="1" i="1" dirty="0" smtClean="0">
                <a:latin typeface="Garamond"/>
                <a:cs typeface="Garamond"/>
              </a:rPr>
              <a:t> &amp; </a:t>
            </a:r>
            <a:r>
              <a:rPr lang="en-US" b="1" i="1" dirty="0" err="1" smtClean="0">
                <a:latin typeface="Garamond"/>
                <a:cs typeface="Garamond"/>
              </a:rPr>
              <a:t>Blockchain</a:t>
            </a:r>
            <a:endParaRPr lang="en-US" b="1" i="1" dirty="0">
              <a:latin typeface="Garamond"/>
              <a:cs typeface="Garamon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600" dirty="0" smtClean="0">
                <a:latin typeface="Garamond"/>
                <a:cs typeface="Garamond"/>
              </a:rPr>
              <a:t>Expected Growth</a:t>
            </a:r>
          </a:p>
          <a:p>
            <a:r>
              <a:rPr lang="en-US" sz="3600" dirty="0" smtClean="0">
                <a:latin typeface="Garamond"/>
                <a:cs typeface="Garamond"/>
              </a:rPr>
              <a:t>Bubble</a:t>
            </a:r>
            <a:r>
              <a:rPr lang="is-IS" sz="3600" dirty="0" smtClean="0">
                <a:latin typeface="Garamond"/>
                <a:cs typeface="Garamond"/>
              </a:rPr>
              <a:t>…Pump and Dump</a:t>
            </a:r>
            <a:endParaRPr lang="en-US" sz="3600" dirty="0" smtClean="0">
              <a:latin typeface="Garamond"/>
              <a:cs typeface="Garamond"/>
            </a:endParaRPr>
          </a:p>
          <a:p>
            <a:r>
              <a:rPr lang="en-US" sz="3600" dirty="0" smtClean="0">
                <a:latin typeface="Garamond"/>
                <a:cs typeface="Garamond"/>
              </a:rPr>
              <a:t>Digital Insecurity</a:t>
            </a:r>
          </a:p>
          <a:p>
            <a:r>
              <a:rPr lang="en-US" sz="3600" dirty="0" smtClean="0">
                <a:latin typeface="Garamond"/>
                <a:cs typeface="Garamond"/>
              </a:rPr>
              <a:t>Regulatory treatment controls value</a:t>
            </a:r>
          </a:p>
          <a:p>
            <a:r>
              <a:rPr lang="en-US" sz="3600" dirty="0" smtClean="0">
                <a:latin typeface="Garamond"/>
                <a:cs typeface="Garamond"/>
              </a:rPr>
              <a:t>Respect the law</a:t>
            </a:r>
          </a:p>
          <a:p>
            <a:r>
              <a:rPr lang="en-US" sz="3600" dirty="0" smtClean="0">
                <a:latin typeface="Garamond"/>
                <a:cs typeface="Garamond"/>
              </a:rPr>
              <a:t>The rules of speculative investment</a:t>
            </a:r>
          </a:p>
          <a:p>
            <a:r>
              <a:rPr lang="en-US" sz="3600" dirty="0" smtClean="0">
                <a:latin typeface="Garamond"/>
                <a:cs typeface="Garamond"/>
              </a:rPr>
              <a:t>Meaningless without individual and property rights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3426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15961"/>
          </a:xfrm>
        </p:spPr>
        <p:txBody>
          <a:bodyPr>
            <a:noAutofit/>
          </a:bodyPr>
          <a:lstStyle/>
          <a:p>
            <a:r>
              <a:rPr lang="en-US" sz="4000" i="1" dirty="0" smtClean="0">
                <a:latin typeface="Garamond" panose="02020404030301010803" pitchFamily="18" charset="0"/>
              </a:rPr>
              <a:t>                Mr. Global is buyin</a:t>
            </a:r>
            <a:r>
              <a:rPr lang="en-US" i="1" dirty="0" smtClean="0">
                <a:latin typeface="Garamond" panose="02020404030301010803" pitchFamily="18" charset="0"/>
              </a:rPr>
              <a:t>g</a:t>
            </a:r>
            <a:r>
              <a:rPr lang="is-IS" i="1" dirty="0" smtClean="0">
                <a:latin typeface="Garamond" panose="02020404030301010803" pitchFamily="18" charset="0"/>
              </a:rPr>
              <a:t>…</a:t>
            </a:r>
            <a:r>
              <a:rPr lang="en-US" sz="4000" i="1" dirty="0" smtClean="0">
                <a:latin typeface="Garamond" panose="02020404030301010803" pitchFamily="18" charset="0"/>
              </a:rPr>
              <a:t> </a:t>
            </a:r>
            <a:endParaRPr lang="en-US" sz="4000" i="1" dirty="0">
              <a:latin typeface="Garamond" panose="020204040303010108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3076" name="Picture 4" descr="C:\Users\Catherine\Desktop\Mr Glob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30" y="1144584"/>
            <a:ext cx="7867495" cy="533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30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800" i="1" dirty="0" smtClean="0">
                <a:latin typeface="Garamond" panose="02020404030301010803" pitchFamily="18" charset="0"/>
              </a:rPr>
              <a:t>Solari Report Goal: A </a:t>
            </a:r>
            <a:r>
              <a:rPr lang="en-US" sz="4800" i="1" dirty="0" smtClean="0">
                <a:latin typeface="Garamond" panose="02020404030301010803" pitchFamily="18" charset="0"/>
              </a:rPr>
              <a:t>Free and Inspired Life</a:t>
            </a:r>
            <a:endParaRPr lang="en-US" sz="4800" i="1" dirty="0">
              <a:latin typeface="Garamond" panose="02020404030301010803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371600"/>
            <a:ext cx="7924271" cy="4876800"/>
          </a:xfrm>
        </p:spPr>
      </p:pic>
    </p:spTree>
    <p:extLst>
      <p:ext uri="{BB962C8B-B14F-4D97-AF65-F5344CB8AC3E}">
        <p14:creationId xmlns:p14="http://schemas.microsoft.com/office/powerpoint/2010/main" val="352155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257" y="381000"/>
            <a:ext cx="8229600" cy="914400"/>
          </a:xfrm>
        </p:spPr>
        <p:txBody>
          <a:bodyPr>
            <a:normAutofit/>
          </a:bodyPr>
          <a:lstStyle/>
          <a:p>
            <a:pPr algn="ctr"/>
            <a:r>
              <a:rPr lang="en-US" b="1" i="1" dirty="0" smtClean="0">
                <a:solidFill>
                  <a:srgbClr val="193797"/>
                </a:solidFill>
                <a:latin typeface="Garamond" panose="02020404030301010803" pitchFamily="18" charset="0"/>
              </a:rPr>
              <a:t>Growth </a:t>
            </a:r>
            <a:r>
              <a:rPr lang="en-US" b="1" i="1" dirty="0" smtClean="0">
                <a:solidFill>
                  <a:srgbClr val="193797"/>
                </a:solidFill>
                <a:latin typeface="Garamond" panose="02020404030301010803" pitchFamily="18" charset="0"/>
              </a:rPr>
              <a:t>Investment: </a:t>
            </a:r>
            <a:r>
              <a:rPr lang="en-US" b="1" i="1" dirty="0" smtClean="0">
                <a:solidFill>
                  <a:srgbClr val="193797"/>
                </a:solidFill>
                <a:latin typeface="Garamond" panose="02020404030301010803" pitchFamily="18" charset="0"/>
              </a:rPr>
              <a:t>Space</a:t>
            </a:r>
            <a:endParaRPr lang="en-US" b="1" i="1" dirty="0">
              <a:solidFill>
                <a:srgbClr val="193797"/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Picture 2" descr="space_here_we_go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282353"/>
            <a:ext cx="4307114" cy="5575647"/>
          </a:xfrm>
          <a:prstGeom prst="rect">
            <a:avLst/>
          </a:prstGeom>
        </p:spPr>
      </p:pic>
      <p:pic>
        <p:nvPicPr>
          <p:cNvPr id="4" name="Picture 3" descr="Screen Shot 2014-06-25 at 4.04.5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5715000"/>
            <a:ext cx="8763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310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257" y="381000"/>
            <a:ext cx="8229600" cy="762000"/>
          </a:xfrm>
        </p:spPr>
        <p:txBody>
          <a:bodyPr>
            <a:normAutofit/>
          </a:bodyPr>
          <a:lstStyle/>
          <a:p>
            <a:pPr algn="ctr"/>
            <a:r>
              <a:rPr lang="en-US" sz="3100" b="1" i="1" dirty="0" smtClean="0">
                <a:solidFill>
                  <a:srgbClr val="193797"/>
                </a:solidFill>
                <a:latin typeface="Garamond" panose="02020404030301010803" pitchFamily="18" charset="0"/>
              </a:rPr>
              <a:t>Growth </a:t>
            </a:r>
            <a:r>
              <a:rPr lang="en-US" sz="3100" b="1" i="1" dirty="0" smtClean="0">
                <a:solidFill>
                  <a:srgbClr val="193797"/>
                </a:solidFill>
                <a:latin typeface="Garamond" panose="02020404030301010803" pitchFamily="18" charset="0"/>
              </a:rPr>
              <a:t>Investment: </a:t>
            </a:r>
            <a:r>
              <a:rPr lang="en-US" sz="3100" b="1" i="1" dirty="0">
                <a:solidFill>
                  <a:srgbClr val="193797"/>
                </a:solidFill>
                <a:latin typeface="Garamond" panose="02020404030301010803" pitchFamily="18" charset="0"/>
              </a:rPr>
              <a:t>Asian Convergence</a:t>
            </a:r>
          </a:p>
        </p:txBody>
      </p:sp>
      <p:pic>
        <p:nvPicPr>
          <p:cNvPr id="4" name="Picture 3" descr="3Q_China_Stock_Market_4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295400"/>
            <a:ext cx="4311897" cy="5562600"/>
          </a:xfrm>
          <a:prstGeom prst="rect">
            <a:avLst/>
          </a:prstGeom>
        </p:spPr>
      </p:pic>
      <p:pic>
        <p:nvPicPr>
          <p:cNvPr id="5" name="Picture 4" descr="Screen Shot 2014-06-25 at 4.04.5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5715000"/>
            <a:ext cx="8763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623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257" y="381000"/>
            <a:ext cx="82296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193797"/>
                </a:solidFill>
                <a:latin typeface="Garamond" panose="02020404030301010803" pitchFamily="18" charset="0"/>
              </a:rPr>
              <a:t/>
            </a:r>
            <a:br>
              <a:rPr lang="en-US" b="1" dirty="0" smtClean="0">
                <a:solidFill>
                  <a:srgbClr val="193797"/>
                </a:solidFill>
                <a:latin typeface="Garamond" panose="02020404030301010803" pitchFamily="18" charset="0"/>
              </a:rPr>
            </a:br>
            <a:r>
              <a:rPr lang="en-US" b="1" i="1" dirty="0">
                <a:solidFill>
                  <a:srgbClr val="193797"/>
                </a:solidFill>
                <a:latin typeface="Garamond" panose="02020404030301010803" pitchFamily="18" charset="0"/>
              </a:rPr>
              <a:t> </a:t>
            </a:r>
            <a:r>
              <a:rPr lang="en-US" b="1" i="1" dirty="0" smtClean="0">
                <a:solidFill>
                  <a:srgbClr val="193797"/>
                </a:solidFill>
                <a:latin typeface="Garamond" panose="02020404030301010803" pitchFamily="18" charset="0"/>
              </a:rPr>
              <a:t>    Growth Investments: Land &amp; Water</a:t>
            </a:r>
            <a:r>
              <a:rPr lang="en-US" b="1" dirty="0" smtClean="0">
                <a:solidFill>
                  <a:srgbClr val="193797"/>
                </a:solidFill>
                <a:latin typeface="Garamond" panose="02020404030301010803" pitchFamily="18" charset="0"/>
              </a:rPr>
              <a:t/>
            </a:r>
            <a:br>
              <a:rPr lang="en-US" b="1" dirty="0" smtClean="0">
                <a:solidFill>
                  <a:srgbClr val="193797"/>
                </a:solidFill>
                <a:latin typeface="Garamond" panose="02020404030301010803" pitchFamily="18" charset="0"/>
              </a:rPr>
            </a:br>
            <a:endParaRPr lang="en-US" b="1" dirty="0">
              <a:solidFill>
                <a:srgbClr val="193797"/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Picture 3" descr="4Q_2016_Global_Harvest_cover-final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295400"/>
            <a:ext cx="4298373" cy="5562600"/>
          </a:xfrm>
          <a:prstGeom prst="rect">
            <a:avLst/>
          </a:prstGeom>
        </p:spPr>
      </p:pic>
      <p:pic>
        <p:nvPicPr>
          <p:cNvPr id="5" name="Picture 4" descr="Screen Shot 2014-06-25 at 4.04.5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5715000"/>
            <a:ext cx="8763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867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i="1" dirty="0" smtClean="0">
                <a:latin typeface="Garamond"/>
                <a:cs typeface="Garamond"/>
              </a:rPr>
              <a:t> </a:t>
            </a:r>
            <a:br>
              <a:rPr lang="en-US" b="1" i="1" dirty="0" smtClean="0">
                <a:latin typeface="Garamond"/>
                <a:cs typeface="Garamond"/>
              </a:rPr>
            </a:br>
            <a:r>
              <a:rPr lang="en-US" b="1" i="1" dirty="0" smtClean="0">
                <a:latin typeface="Garamond"/>
                <a:cs typeface="Garamond"/>
              </a:rPr>
              <a:t>The Solari Investment Model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939" y="1527630"/>
            <a:ext cx="7406121" cy="4525963"/>
          </a:xfrm>
        </p:spPr>
      </p:pic>
    </p:spTree>
    <p:extLst>
      <p:ext uri="{BB962C8B-B14F-4D97-AF65-F5344CB8AC3E}">
        <p14:creationId xmlns:p14="http://schemas.microsoft.com/office/powerpoint/2010/main" val="707937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383"/>
            <a:ext cx="9144000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760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Red Button Story</a:t>
            </a:r>
            <a:endParaRPr lang="en-US" dirty="0"/>
          </a:p>
        </p:txBody>
      </p:sp>
      <p:pic>
        <p:nvPicPr>
          <p:cNvPr id="4" name="Content Placeholder 3" descr="red_butto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64" b="2496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671725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257" y="3810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193797"/>
                </a:solidFill>
                <a:latin typeface="Garamond" panose="02020404030301010803" pitchFamily="18" charset="0"/>
              </a:rPr>
              <a:t>The US Dollar: Dominant &amp; Dangerous</a:t>
            </a:r>
            <a:endParaRPr lang="en-US" b="1" dirty="0">
              <a:solidFill>
                <a:srgbClr val="193797"/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Picture 2" descr="US_Dollar_Index_from_Stooq_dot_co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920" y="1290830"/>
            <a:ext cx="6244161" cy="556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794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lobal_Reserve_Currenci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55" y="1371600"/>
            <a:ext cx="7217091" cy="5105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257" y="381000"/>
            <a:ext cx="82296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193797"/>
                </a:solidFill>
                <a:latin typeface="Garamond" panose="02020404030301010803" pitchFamily="18" charset="0"/>
              </a:rPr>
              <a:t>Global Currency Reserves: </a:t>
            </a:r>
            <a:br>
              <a:rPr lang="en-US" b="1" dirty="0" smtClean="0">
                <a:solidFill>
                  <a:srgbClr val="193797"/>
                </a:solidFill>
                <a:latin typeface="Garamond" panose="02020404030301010803" pitchFamily="18" charset="0"/>
              </a:rPr>
            </a:br>
            <a:r>
              <a:rPr lang="en-US" b="1" dirty="0" smtClean="0">
                <a:solidFill>
                  <a:srgbClr val="193797"/>
                </a:solidFill>
                <a:latin typeface="Garamond" panose="02020404030301010803" pitchFamily="18" charset="0"/>
              </a:rPr>
              <a:t>Dollar Dominant &amp; Dangerous</a:t>
            </a:r>
            <a:endParaRPr lang="en-US" b="1" dirty="0">
              <a:solidFill>
                <a:srgbClr val="193797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33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>
          <a:xfrm>
            <a:off x="800100" y="304800"/>
            <a:ext cx="7543800" cy="1371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Garamond" charset="0"/>
                <a:ea typeface="ＭＳ Ｐゴシック" charset="0"/>
                <a:cs typeface="ＭＳ Ｐゴシック" charset="0"/>
              </a:rPr>
              <a:t>    Dollar Debasement: US </a:t>
            </a:r>
            <a:r>
              <a:rPr lang="en-US" sz="3200" dirty="0">
                <a:latin typeface="Garamond" charset="0"/>
                <a:ea typeface="ＭＳ Ｐゴシック" charset="0"/>
                <a:cs typeface="ＭＳ Ｐゴシック" charset="0"/>
              </a:rPr>
              <a:t>Savers </a:t>
            </a:r>
            <a:r>
              <a:rPr lang="en-US" sz="3200" dirty="0" smtClean="0">
                <a:latin typeface="Garamond" charset="0"/>
                <a:ea typeface="ＭＳ Ｐゴシック" charset="0"/>
                <a:cs typeface="ＭＳ Ｐゴシック" charset="0"/>
              </a:rPr>
              <a:t>Lose Trillions</a:t>
            </a:r>
            <a:endParaRPr lang="en-US" sz="3200" dirty="0"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3010" name="Content Placeholder 4" descr="USDollarPurchasingPowe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067" r="-120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00796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Financial Assets</a:t>
            </a:r>
            <a:endParaRPr lang="en-US" dirty="0"/>
          </a:p>
        </p:txBody>
      </p:sp>
      <p:pic>
        <p:nvPicPr>
          <p:cNvPr id="4" name="Content Placeholder 3" descr="McKinseyGlobalFinancialAsset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847" y="1722437"/>
            <a:ext cx="6797353" cy="475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142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 </a:t>
            </a:r>
            <a:br>
              <a:rPr lang="en-US" dirty="0" smtClean="0"/>
            </a:br>
            <a:r>
              <a:rPr lang="en-US" sz="4400" b="1" i="1" dirty="0" smtClean="0">
                <a:latin typeface="Garamond"/>
                <a:cs typeface="Garamond"/>
              </a:rPr>
              <a:t>The Solari Investment Model</a:t>
            </a:r>
            <a:r>
              <a:rPr lang="en-US" b="1" i="1" dirty="0" smtClean="0">
                <a:latin typeface="Garamond"/>
                <a:cs typeface="Garamond"/>
              </a:rPr>
              <a:t/>
            </a:r>
            <a:br>
              <a:rPr lang="en-US" b="1" i="1" dirty="0" smtClean="0">
                <a:latin typeface="Garamond"/>
                <a:cs typeface="Garamond"/>
              </a:rPr>
            </a:br>
            <a:endParaRPr lang="en-US" b="1" i="1" dirty="0">
              <a:latin typeface="Garamond"/>
              <a:cs typeface="Garamond"/>
            </a:endParaRP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939" y="1527630"/>
            <a:ext cx="7406121" cy="4525963"/>
          </a:xfrm>
        </p:spPr>
      </p:pic>
    </p:spTree>
    <p:extLst>
      <p:ext uri="{BB962C8B-B14F-4D97-AF65-F5344CB8AC3E}">
        <p14:creationId xmlns:p14="http://schemas.microsoft.com/office/powerpoint/2010/main" val="253154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28699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0"/>
            <a:ext cx="9274630" cy="1005840"/>
          </a:xfrm>
          <a:prstGeom prst="rect">
            <a:avLst/>
          </a:prstGeom>
          <a:solidFill>
            <a:schemeClr val="accent5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68078" y="90714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i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Money Systems: Cui Bono?</a:t>
            </a:r>
            <a:endParaRPr lang="en-US" sz="4800" i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14800" y="3505201"/>
            <a:ext cx="5257800" cy="3352800"/>
          </a:xfrm>
          <a:prstGeom prst="rect">
            <a:avLst/>
          </a:prstGeom>
          <a:solidFill>
            <a:schemeClr val="tx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Garamond"/>
                <a:cs typeface="Garamond"/>
              </a:rPr>
              <a:t>Money </a:t>
            </a:r>
            <a:r>
              <a:rPr lang="en-US" sz="2800" dirty="0" smtClean="0">
                <a:latin typeface="Garamond"/>
                <a:cs typeface="Garamond"/>
              </a:rPr>
              <a:t>is </a:t>
            </a:r>
            <a:r>
              <a:rPr lang="en-US" sz="2800" dirty="0" smtClean="0">
                <a:latin typeface="Garamond"/>
                <a:cs typeface="Garamond"/>
              </a:rPr>
              <a:t>and always has been political</a:t>
            </a:r>
            <a:r>
              <a:rPr lang="is-IS" sz="2800" dirty="0" smtClean="0">
                <a:latin typeface="Garamond"/>
                <a:cs typeface="Garamond"/>
              </a:rPr>
              <a:t>….</a:t>
            </a:r>
            <a:r>
              <a:rPr lang="en-US" sz="2800" dirty="0" smtClean="0">
                <a:latin typeface="Garamond"/>
                <a:cs typeface="Garamond"/>
              </a:rPr>
              <a:t>Our central concern should be not with [money’s] technology, but with the political and legal framework within which it operates.</a:t>
            </a:r>
          </a:p>
          <a:p>
            <a:pPr algn="ctr"/>
            <a:r>
              <a:rPr lang="en-US" sz="2800" dirty="0" smtClean="0">
                <a:latin typeface="Garamond"/>
                <a:cs typeface="Garamond"/>
              </a:rPr>
              <a:t>~ Dr. Rebecca </a:t>
            </a:r>
            <a:r>
              <a:rPr lang="en-US" sz="2800" dirty="0" err="1" smtClean="0">
                <a:latin typeface="Garamond"/>
                <a:cs typeface="Garamond"/>
              </a:rPr>
              <a:t>Spang</a:t>
            </a:r>
            <a:endParaRPr lang="en-US" sz="2800" dirty="0">
              <a:latin typeface="Garamond"/>
              <a:cs typeface="Garamond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295775" y="5105400"/>
            <a:ext cx="4834128" cy="16554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i="1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000" i="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9768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i="1" dirty="0" smtClean="0">
                <a:latin typeface="Garamond" panose="02020404030301010803" pitchFamily="18" charset="0"/>
              </a:rPr>
              <a:t>              </a:t>
            </a:r>
            <a:r>
              <a:rPr lang="en-US" sz="4800" b="1" i="1" dirty="0" smtClean="0">
                <a:latin typeface="Garamond" panose="02020404030301010803" pitchFamily="18" charset="0"/>
              </a:rPr>
              <a:t>Global Governance</a:t>
            </a:r>
            <a:endParaRPr lang="en-US" sz="4800" b="1" i="1" dirty="0">
              <a:latin typeface="Garamond" panose="020204040303010108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3810000" cy="4525963"/>
          </a:xfrm>
        </p:spPr>
        <p:txBody>
          <a:bodyPr>
            <a:normAutofit fontScale="92500"/>
          </a:bodyPr>
          <a:lstStyle/>
          <a:p>
            <a:r>
              <a:rPr lang="en-US" sz="3800" dirty="0" smtClean="0">
                <a:latin typeface="Garamond"/>
              </a:rPr>
              <a:t>Invisible</a:t>
            </a:r>
          </a:p>
          <a:p>
            <a:r>
              <a:rPr lang="en-US" sz="3800" dirty="0" smtClean="0">
                <a:latin typeface="Garamond"/>
              </a:rPr>
              <a:t>Financial System is Critical </a:t>
            </a:r>
            <a:r>
              <a:rPr lang="en-US" sz="3800" dirty="0" smtClean="0">
                <a:latin typeface="Garamond"/>
              </a:rPr>
              <a:t>Part</a:t>
            </a:r>
            <a:endParaRPr lang="en-US" sz="3800" dirty="0" smtClean="0">
              <a:latin typeface="Garamond"/>
            </a:endParaRPr>
          </a:p>
          <a:p>
            <a:r>
              <a:rPr lang="en-US" sz="3800" dirty="0" smtClean="0">
                <a:latin typeface="Garamond"/>
              </a:rPr>
              <a:t>Centralizing</a:t>
            </a:r>
          </a:p>
          <a:p>
            <a:r>
              <a:rPr lang="en-US" sz="3800" dirty="0" smtClean="0">
                <a:latin typeface="Garamond"/>
              </a:rPr>
              <a:t>Values: </a:t>
            </a:r>
            <a:r>
              <a:rPr lang="en-US" sz="3800" dirty="0" smtClean="0">
                <a:latin typeface="Garamond"/>
              </a:rPr>
              <a:t>Opposed to individual </a:t>
            </a:r>
            <a:r>
              <a:rPr lang="en-US" sz="3800" dirty="0" smtClean="0">
                <a:latin typeface="Garamond"/>
              </a:rPr>
              <a:t>and national sovereignty</a:t>
            </a:r>
            <a:endParaRPr lang="en-US" sz="3800" dirty="0">
              <a:latin typeface="Garamond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036" y="1752600"/>
            <a:ext cx="43434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821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257" y="381000"/>
            <a:ext cx="82296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 smtClean="0">
                <a:solidFill>
                  <a:srgbClr val="193797"/>
                </a:solidFill>
                <a:latin typeface="Garamond" panose="02020404030301010803" pitchFamily="18" charset="0"/>
              </a:rPr>
              <a:t/>
            </a:r>
            <a:br>
              <a:rPr lang="en-US" b="1" i="1" dirty="0" smtClean="0">
                <a:solidFill>
                  <a:srgbClr val="193797"/>
                </a:solidFill>
                <a:latin typeface="Garamond" panose="02020404030301010803" pitchFamily="18" charset="0"/>
              </a:rPr>
            </a:br>
            <a:r>
              <a:rPr lang="en-US" b="1" i="1" dirty="0" smtClean="0">
                <a:solidFill>
                  <a:srgbClr val="193797"/>
                </a:solidFill>
                <a:latin typeface="Garamond" panose="02020404030301010803" pitchFamily="18" charset="0"/>
              </a:rPr>
              <a:t>Aaron Russo: The Governance Goal</a:t>
            </a:r>
            <a:r>
              <a:rPr lang="en-US" b="1" dirty="0" smtClean="0">
                <a:solidFill>
                  <a:srgbClr val="193797"/>
                </a:solidFill>
                <a:latin typeface="Garamond" panose="02020404030301010803" pitchFamily="18" charset="0"/>
              </a:rPr>
              <a:t/>
            </a:r>
            <a:br>
              <a:rPr lang="en-US" b="1" dirty="0" smtClean="0">
                <a:solidFill>
                  <a:srgbClr val="193797"/>
                </a:solidFill>
                <a:latin typeface="Garamond" panose="02020404030301010803" pitchFamily="18" charset="0"/>
              </a:rPr>
            </a:br>
            <a:endParaRPr lang="en-US" b="1" dirty="0">
              <a:solidFill>
                <a:srgbClr val="193797"/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Russo edi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027" y="1219200"/>
            <a:ext cx="9144000" cy="511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95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257" y="381000"/>
            <a:ext cx="8229600" cy="914400"/>
          </a:xfrm>
        </p:spPr>
        <p:txBody>
          <a:bodyPr>
            <a:normAutofit/>
          </a:bodyPr>
          <a:lstStyle/>
          <a:p>
            <a:pPr algn="ctr"/>
            <a:r>
              <a:rPr lang="en-US" b="1" i="1" dirty="0" smtClean="0">
                <a:solidFill>
                  <a:srgbClr val="193797"/>
                </a:solidFill>
                <a:latin typeface="Garamond" panose="02020404030301010803" pitchFamily="18" charset="0"/>
              </a:rPr>
              <a:t>Control is Analog and Digital</a:t>
            </a:r>
            <a:endParaRPr lang="en-US" b="1" i="1" dirty="0">
              <a:solidFill>
                <a:srgbClr val="193797"/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Picture 2" descr="3Q_wrap-2017-cover_9-14-17-FIN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295400"/>
            <a:ext cx="4298373" cy="5562600"/>
          </a:xfrm>
          <a:prstGeom prst="rect">
            <a:avLst/>
          </a:prstGeom>
        </p:spPr>
      </p:pic>
      <p:pic>
        <p:nvPicPr>
          <p:cNvPr id="4" name="Picture 3" descr="Screen Shot 2014-06-25 at 4.04.5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5715000"/>
            <a:ext cx="8763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492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i="1" dirty="0" smtClean="0">
                <a:latin typeface="Garamond"/>
                <a:cs typeface="Garamond"/>
              </a:rPr>
              <a:t>Tearing up the </a:t>
            </a:r>
            <a:r>
              <a:rPr lang="en-US" b="1" i="1" dirty="0" smtClean="0">
                <a:latin typeface="Garamond"/>
                <a:cs typeface="Garamond"/>
              </a:rPr>
              <a:t>Peace of </a:t>
            </a:r>
            <a:r>
              <a:rPr lang="en-US" b="1" i="1" dirty="0" smtClean="0">
                <a:latin typeface="Garamond"/>
                <a:cs typeface="Garamond"/>
              </a:rPr>
              <a:t>Westphalia</a:t>
            </a:r>
            <a:endParaRPr lang="en-US" b="1" i="1" dirty="0">
              <a:latin typeface="Garamond"/>
              <a:cs typeface="Garamond"/>
            </a:endParaRP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454" y="1477394"/>
            <a:ext cx="6185690" cy="4793910"/>
          </a:xfrm>
        </p:spPr>
      </p:pic>
    </p:spTree>
    <p:extLst>
      <p:ext uri="{BB962C8B-B14F-4D97-AF65-F5344CB8AC3E}">
        <p14:creationId xmlns:p14="http://schemas.microsoft.com/office/powerpoint/2010/main" val="1499714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2296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193797"/>
                </a:solidFill>
                <a:latin typeface="Garamond" panose="02020404030301010803" pitchFamily="18" charset="0"/>
              </a:rPr>
              <a:t>   </a:t>
            </a:r>
            <a:br>
              <a:rPr lang="en-US" b="1" dirty="0" smtClean="0">
                <a:solidFill>
                  <a:srgbClr val="193797"/>
                </a:solidFill>
                <a:latin typeface="Garamond" panose="02020404030301010803" pitchFamily="18" charset="0"/>
              </a:rPr>
            </a:br>
            <a:r>
              <a:rPr lang="en-US" b="1" i="1" dirty="0" smtClean="0">
                <a:solidFill>
                  <a:srgbClr val="193797"/>
                </a:solidFill>
                <a:latin typeface="Garamond" panose="02020404030301010803" pitchFamily="18" charset="0"/>
              </a:rPr>
              <a:t>This Time It’s Different</a:t>
            </a:r>
            <a:r>
              <a:rPr lang="is-IS" b="1" i="1" dirty="0" smtClean="0">
                <a:solidFill>
                  <a:srgbClr val="193797"/>
                </a:solidFill>
                <a:latin typeface="Garamond" panose="02020404030301010803" pitchFamily="18" charset="0"/>
              </a:rPr>
              <a:t>…..Really?</a:t>
            </a:r>
            <a:endParaRPr lang="en-US" b="1" i="1" dirty="0">
              <a:solidFill>
                <a:srgbClr val="193797"/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Picture 2" descr="iu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514" y="1170541"/>
            <a:ext cx="3666973" cy="5678089"/>
          </a:xfrm>
          <a:prstGeom prst="rect">
            <a:avLst/>
          </a:prstGeom>
        </p:spPr>
      </p:pic>
      <p:pic>
        <p:nvPicPr>
          <p:cNvPr id="4" name="Picture 3" descr="Screen Shot 2014-06-25 at 4.04.5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5715000"/>
            <a:ext cx="8763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290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ustom 3">
      <a:dk1>
        <a:sysClr val="windowText" lastClr="000000"/>
      </a:dk1>
      <a:lt1>
        <a:sysClr val="window" lastClr="FFFFFF"/>
      </a:lt1>
      <a:dk2>
        <a:srgbClr val="0F04EE"/>
      </a:dk2>
      <a:lt2>
        <a:srgbClr val="DBF5F9"/>
      </a:lt2>
      <a:accent1>
        <a:srgbClr val="2E2ECD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6949</TotalTime>
  <Words>281</Words>
  <Application>Microsoft Macintosh PowerPoint</Application>
  <PresentationFormat>On-screen Show (4:3)</PresentationFormat>
  <Paragraphs>67</Paragraphs>
  <Slides>29</Slides>
  <Notes>10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Clarity</vt:lpstr>
      <vt:lpstr>  Blockchain &amp; Cryptocurrencies</vt:lpstr>
      <vt:lpstr>Solari Report Goal: A Free and Inspired Life</vt:lpstr>
      <vt:lpstr>  The Solari Investment Model </vt:lpstr>
      <vt:lpstr>PowerPoint Presentation</vt:lpstr>
      <vt:lpstr>              Global Governance</vt:lpstr>
      <vt:lpstr> Aaron Russo: The Governance Goal </vt:lpstr>
      <vt:lpstr>Control is Analog and Digital</vt:lpstr>
      <vt:lpstr>Tearing up the Peace of Westphalia</vt:lpstr>
      <vt:lpstr>    This Time It’s Different…..Really?</vt:lpstr>
      <vt:lpstr>Basel, BIS &amp; Bitcoin</vt:lpstr>
      <vt:lpstr>Corporate Economy – Powered with Government Rules and Debt</vt:lpstr>
      <vt:lpstr>The Missing Money – Now $19 Trillion +</vt:lpstr>
      <vt:lpstr>The Financial Coup d’ Etat: 1995-2017 ~The stories grow ever more creative~</vt:lpstr>
      <vt:lpstr>PowerPoint Presentation</vt:lpstr>
      <vt:lpstr>Individual and Property Rights </vt:lpstr>
      <vt:lpstr>It’s Cool to Implode the Government! Or…What does abrogating millions of contracts look like?</vt:lpstr>
      <vt:lpstr>Cryptocurrencies: Do I Participate?</vt:lpstr>
      <vt:lpstr>Cryptocurrencies &amp; Blockchain</vt:lpstr>
      <vt:lpstr>                Mr. Global is buying… </vt:lpstr>
      <vt:lpstr>Growth Investment: Space</vt:lpstr>
      <vt:lpstr>Growth Investment: Asian Convergence</vt:lpstr>
      <vt:lpstr>      Growth Investments: Land &amp; Water </vt:lpstr>
      <vt:lpstr>  The Solari Investment Model </vt:lpstr>
      <vt:lpstr>PowerPoint Presentation</vt:lpstr>
      <vt:lpstr>The Red Button Story</vt:lpstr>
      <vt:lpstr>The US Dollar: Dominant &amp; Dangerous</vt:lpstr>
      <vt:lpstr>Global Currency Reserves:  Dollar Dominant &amp; Dangerous</vt:lpstr>
      <vt:lpstr>    Dollar Debasement: US Savers Lose Trillions</vt:lpstr>
      <vt:lpstr>Global Financial Assets</vt:lpstr>
    </vt:vector>
  </TitlesOfParts>
  <Company>Hope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Lance Trust Annual Meeting</dc:title>
  <dc:creator>Justin Boldenow</dc:creator>
  <cp:lastModifiedBy>Catherine Austin Fitts</cp:lastModifiedBy>
  <cp:revision>121</cp:revision>
  <dcterms:created xsi:type="dcterms:W3CDTF">2015-02-03T20:55:56Z</dcterms:created>
  <dcterms:modified xsi:type="dcterms:W3CDTF">2017-09-22T15:39:26Z</dcterms:modified>
</cp:coreProperties>
</file>